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348" r:id="rId3"/>
    <p:sldId id="257" r:id="rId4"/>
    <p:sldId id="325" r:id="rId5"/>
    <p:sldId id="326" r:id="rId6"/>
    <p:sldId id="327" r:id="rId7"/>
    <p:sldId id="328" r:id="rId8"/>
    <p:sldId id="329" r:id="rId9"/>
    <p:sldId id="330" r:id="rId10"/>
    <p:sldId id="331" r:id="rId11"/>
    <p:sldId id="335" r:id="rId12"/>
    <p:sldId id="336" r:id="rId13"/>
    <p:sldId id="337" r:id="rId14"/>
    <p:sldId id="338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339" r:id="rId26"/>
    <p:sldId id="340" r:id="rId27"/>
    <p:sldId id="341" r:id="rId28"/>
    <p:sldId id="343" r:id="rId29"/>
    <p:sldId id="342" r:id="rId30"/>
    <p:sldId id="344" r:id="rId31"/>
    <p:sldId id="345" r:id="rId32"/>
    <p:sldId id="346" r:id="rId33"/>
    <p:sldId id="347" r:id="rId34"/>
    <p:sldId id="324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70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79694D-A767-4B2C-A936-A325674F8B3A}" type="datetimeFigureOut">
              <a:rPr lang="en-US" smtClean="0"/>
              <a:t>2/11/23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E3B28-A849-469E-AD6F-97BC50C80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00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439f1bd4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439f1bd4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10725d62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10725d62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e4bbd1bf8e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e4bbd1bf8e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46bfd160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46bfd1603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46bfd160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46bfd160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46bfd160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46bfd160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46bfd160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46bfd160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46bfd160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46bfd160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46bfd160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46bfd160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46bfd1603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46bfd1603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46bfd160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46bfd160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439f1bd4c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439f1bd4c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46bfd1603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46bfd1603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46bfd1603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46bfd1603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46bfd1603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46bfd1603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46bfd1603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46bfd1603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446bfd160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446bfd1603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4508b4165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4508b41655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508b41655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508b41655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87594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4508b4165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4508b4165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508b4165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508b4165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508b41655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508b41655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439f1bd4c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439f1bd4c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508b41655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508b41655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39f1bd4c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39f1bd4c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439f1bd4cb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439f1bd4cb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39f1bd4c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39f1bd4c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439f1bd4cb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439f1bd4cb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10725d623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10725d623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10725d623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10725d623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87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385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99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Sec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6072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04" name="Google Shape;104;p23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23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3200"/>
            </a:lvl1pPr>
            <a:lvl2pPr marL="1219170" lvl="1" indent="-507987" rtl="0">
              <a:spcBef>
                <a:spcPts val="533"/>
              </a:spcBef>
              <a:spcAft>
                <a:spcPts val="0"/>
              </a:spcAft>
              <a:buSzPts val="2400"/>
              <a:buChar char="○"/>
              <a:defRPr sz="3200"/>
            </a:lvl2pPr>
            <a:lvl3pPr marL="1828754" lvl="2" indent="-507987" rtl="0">
              <a:spcBef>
                <a:spcPts val="533"/>
              </a:spcBef>
              <a:spcAft>
                <a:spcPts val="0"/>
              </a:spcAft>
              <a:buSzPts val="2400"/>
              <a:buChar char="■"/>
              <a:defRPr sz="3200"/>
            </a:lvl3pPr>
            <a:lvl4pPr marL="2438339" lvl="3" indent="-457189" rtl="0">
              <a:spcBef>
                <a:spcPts val="5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5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5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5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5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533"/>
              </a:spcBef>
              <a:spcAft>
                <a:spcPts val="533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37445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625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54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811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47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642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433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01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3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52734-52AC-4EAE-B3EB-562540065479}" type="datetimeFigureOut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2D287-B203-48B7-8159-58DBC0915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7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57194"/>
            <a:ext cx="9144000" cy="2387600"/>
          </a:xfrm>
        </p:spPr>
        <p:txBody>
          <a:bodyPr/>
          <a:lstStyle/>
          <a:p>
            <a:r>
              <a:rPr lang="en-US" dirty="0"/>
              <a:t>YSC2239 Lecture 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05545"/>
            <a:ext cx="9144000" cy="16557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4" descr="YaleNUS_Header.tif">
            <a:extLst>
              <a:ext uri="{FF2B5EF4-FFF2-40B4-BE49-F238E27FC236}">
                <a16:creationId xmlns:a16="http://schemas.microsoft.com/office/drawing/2014/main" id="{0830E64C-D6D6-4375-96EA-8A4771F6D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506" y="680356"/>
            <a:ext cx="12797156" cy="3232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816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7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0972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Simulating Under the Null</a:t>
            </a:r>
            <a:endParaRPr/>
          </a:p>
        </p:txBody>
      </p:sp>
      <p:pic>
        <p:nvPicPr>
          <p:cNvPr id="401" name="Google Shape;40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800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0041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66263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281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77"/>
          <p:cNvSpPr txBox="1"/>
          <p:nvPr/>
        </p:nvSpPr>
        <p:spPr>
          <a:xfrm>
            <a:off x="8491389" y="2182204"/>
            <a:ext cx="978000" cy="7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4800"/>
              <a:t>...</a:t>
            </a:r>
            <a:endParaRPr sz="4800"/>
          </a:p>
        </p:txBody>
      </p:sp>
      <p:sp>
        <p:nvSpPr>
          <p:cNvPr id="406" name="Google Shape;406;p77"/>
          <p:cNvSpPr txBox="1"/>
          <p:nvPr/>
        </p:nvSpPr>
        <p:spPr>
          <a:xfrm>
            <a:off x="2092217" y="3742367"/>
            <a:ext cx="2456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Non-smoker</a:t>
            </a:r>
            <a:endParaRPr sz="2400"/>
          </a:p>
        </p:txBody>
      </p:sp>
      <p:sp>
        <p:nvSpPr>
          <p:cNvPr id="407" name="Google Shape;407;p77"/>
          <p:cNvSpPr txBox="1"/>
          <p:nvPr/>
        </p:nvSpPr>
        <p:spPr>
          <a:xfrm>
            <a:off x="4328717" y="3742351"/>
            <a:ext cx="19464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Non-smoker</a:t>
            </a:r>
            <a:endParaRPr sz="2400"/>
          </a:p>
        </p:txBody>
      </p:sp>
      <p:sp>
        <p:nvSpPr>
          <p:cNvPr id="408" name="Google Shape;408;p77"/>
          <p:cNvSpPr txBox="1"/>
          <p:nvPr/>
        </p:nvSpPr>
        <p:spPr>
          <a:xfrm>
            <a:off x="111000" y="3742367"/>
            <a:ext cx="2456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Smoker</a:t>
            </a:r>
            <a:endParaRPr sz="2400"/>
          </a:p>
        </p:txBody>
      </p:sp>
      <p:sp>
        <p:nvSpPr>
          <p:cNvPr id="409" name="Google Shape;409;p77"/>
          <p:cNvSpPr txBox="1"/>
          <p:nvPr/>
        </p:nvSpPr>
        <p:spPr>
          <a:xfrm>
            <a:off x="6054617" y="3742367"/>
            <a:ext cx="2456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Smoker</a:t>
            </a:r>
            <a:endParaRPr sz="2400"/>
          </a:p>
        </p:txBody>
      </p:sp>
      <p:sp>
        <p:nvSpPr>
          <p:cNvPr id="410" name="Google Shape;410;p77"/>
          <p:cNvSpPr txBox="1"/>
          <p:nvPr/>
        </p:nvSpPr>
        <p:spPr>
          <a:xfrm>
            <a:off x="699917" y="4344467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120 oz</a:t>
            </a:r>
            <a:endParaRPr sz="2400"/>
          </a:p>
        </p:txBody>
      </p:sp>
      <p:sp>
        <p:nvSpPr>
          <p:cNvPr id="411" name="Google Shape;411;p77"/>
          <p:cNvSpPr txBox="1"/>
          <p:nvPr/>
        </p:nvSpPr>
        <p:spPr>
          <a:xfrm>
            <a:off x="2681217" y="4344451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113 oz</a:t>
            </a:r>
            <a:endParaRPr sz="2400"/>
          </a:p>
        </p:txBody>
      </p:sp>
      <p:sp>
        <p:nvSpPr>
          <p:cNvPr id="412" name="Google Shape;412;p77"/>
          <p:cNvSpPr txBox="1"/>
          <p:nvPr/>
        </p:nvSpPr>
        <p:spPr>
          <a:xfrm>
            <a:off x="4662517" y="4344467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128 oz</a:t>
            </a:r>
            <a:endParaRPr sz="2400"/>
          </a:p>
        </p:txBody>
      </p:sp>
      <p:sp>
        <p:nvSpPr>
          <p:cNvPr id="413" name="Google Shape;413;p77"/>
          <p:cNvSpPr txBox="1"/>
          <p:nvPr/>
        </p:nvSpPr>
        <p:spPr>
          <a:xfrm>
            <a:off x="10217484" y="4344467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108 oz</a:t>
            </a:r>
            <a:endParaRPr sz="2400"/>
          </a:p>
        </p:txBody>
      </p:sp>
      <p:pic>
        <p:nvPicPr>
          <p:cNvPr id="414" name="Google Shape;41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2505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77"/>
          <p:cNvSpPr txBox="1"/>
          <p:nvPr/>
        </p:nvSpPr>
        <p:spPr>
          <a:xfrm>
            <a:off x="9628467" y="3742367"/>
            <a:ext cx="2456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Non-smoker</a:t>
            </a:r>
            <a:endParaRPr sz="2400"/>
          </a:p>
        </p:txBody>
      </p:sp>
      <p:sp>
        <p:nvSpPr>
          <p:cNvPr id="416" name="Google Shape;416;p77"/>
          <p:cNvSpPr txBox="1"/>
          <p:nvPr/>
        </p:nvSpPr>
        <p:spPr>
          <a:xfrm>
            <a:off x="6643617" y="4344467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136 oz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Shuffling Rows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Random Permutation</a:t>
            </a:r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10872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499521">
              <a:spcBef>
                <a:spcPts val="640"/>
              </a:spcBef>
              <a:buClr>
                <a:srgbClr val="C4820E"/>
              </a:buClr>
              <a:buSzPts val="2300"/>
              <a:buFont typeface="Courier New"/>
              <a:buChar char="●"/>
            </a:pPr>
            <a:r>
              <a:rPr lang="en" sz="3067" b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tbl.sample(n)</a:t>
            </a:r>
            <a:endParaRPr sz="3067" b="1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1" indent="-499521">
              <a:spcBef>
                <a:spcPts val="0"/>
              </a:spcBef>
              <a:buSzPts val="2300"/>
            </a:pPr>
            <a:r>
              <a:rPr lang="en" sz="3067"/>
              <a:t>Table of n rows picked randomly with replacement</a:t>
            </a:r>
            <a:endParaRPr sz="3067"/>
          </a:p>
          <a:p>
            <a:pPr indent="-499521">
              <a:buClr>
                <a:srgbClr val="C4820E"/>
              </a:buClr>
              <a:buSzPts val="2300"/>
              <a:buFont typeface="Courier New"/>
              <a:buChar char="●"/>
            </a:pPr>
            <a:r>
              <a:rPr lang="en" sz="3067" b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tbl.sample()</a:t>
            </a:r>
            <a:endParaRPr sz="3067" b="1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1" indent="-499521">
              <a:spcBef>
                <a:spcPts val="0"/>
              </a:spcBef>
              <a:buSzPts val="2300"/>
            </a:pPr>
            <a:r>
              <a:rPr lang="en" sz="3067"/>
              <a:t>Table with same number of rows as original </a:t>
            </a:r>
            <a:r>
              <a:rPr lang="en" sz="3067" b="1">
                <a:latin typeface="Courier New"/>
                <a:ea typeface="Courier New"/>
                <a:cs typeface="Courier New"/>
                <a:sym typeface="Courier New"/>
              </a:rPr>
              <a:t>tbl</a:t>
            </a:r>
            <a:r>
              <a:rPr lang="en" sz="3067"/>
              <a:t>, picked randomly with replacement</a:t>
            </a:r>
            <a:endParaRPr sz="3067"/>
          </a:p>
          <a:p>
            <a:pPr indent="-499521">
              <a:buClr>
                <a:srgbClr val="C4820E"/>
              </a:buClr>
              <a:buSzPts val="2300"/>
              <a:buFont typeface="Courier New"/>
              <a:buChar char="●"/>
            </a:pPr>
            <a:r>
              <a:rPr lang="en" sz="3067" b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tbl.sample(n, with_replacement = False)</a:t>
            </a:r>
            <a:endParaRPr sz="3067" b="1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1" indent="-499521">
              <a:spcBef>
                <a:spcPts val="0"/>
              </a:spcBef>
              <a:buSzPts val="2300"/>
            </a:pPr>
            <a:r>
              <a:rPr lang="en" sz="3067"/>
              <a:t>Table of n rows picked randomly without replacement</a:t>
            </a:r>
            <a:endParaRPr sz="3067"/>
          </a:p>
          <a:p>
            <a:pPr indent="-499521">
              <a:buClr>
                <a:srgbClr val="C4820E"/>
              </a:buClr>
              <a:buSzPts val="2300"/>
              <a:buFont typeface="Courier New"/>
              <a:buChar char="●"/>
            </a:pPr>
            <a:r>
              <a:rPr lang="en" sz="3067" b="1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tbl.sample(with_replacement = False)</a:t>
            </a:r>
            <a:endParaRPr sz="3067" b="1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1" indent="-499521">
              <a:spcBef>
                <a:spcPts val="0"/>
              </a:spcBef>
              <a:buSzPts val="2300"/>
            </a:pPr>
            <a:r>
              <a:rPr lang="en" sz="3067"/>
              <a:t>All rows of tbl, in random order</a:t>
            </a:r>
            <a:endParaRPr sz="3067"/>
          </a:p>
          <a:p>
            <a:pPr lvl="1" indent="-499521">
              <a:spcBef>
                <a:spcPts val="0"/>
              </a:spcBef>
              <a:buSzPts val="2300"/>
            </a:pPr>
            <a:r>
              <a:rPr lang="en" sz="3067"/>
              <a:t>This is what we’ll use for A/B testing</a:t>
            </a:r>
            <a:endParaRPr sz="3067"/>
          </a:p>
        </p:txBody>
      </p:sp>
      <p:sp>
        <p:nvSpPr>
          <p:cNvPr id="177" name="Google Shape;177;p25"/>
          <p:cNvSpPr txBox="1"/>
          <p:nvPr/>
        </p:nvSpPr>
        <p:spPr>
          <a:xfrm>
            <a:off x="9829800" y="5699767"/>
            <a:ext cx="1646000" cy="5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667">
                <a:solidFill>
                  <a:srgbClr val="3B7EA1"/>
                </a:solidFill>
              </a:rPr>
              <a:t>(Demo)</a:t>
            </a:r>
            <a:endParaRPr sz="2667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0972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Simulating Under the Null</a:t>
            </a:r>
            <a:endParaRPr/>
          </a:p>
        </p:txBody>
      </p:sp>
      <p:sp>
        <p:nvSpPr>
          <p:cNvPr id="183" name="Google Shape;183;p26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"/>
              <a:t>If the null is true, all rearrangements of labels are equally likely</a:t>
            </a:r>
            <a:endParaRPr/>
          </a:p>
          <a:p>
            <a:r>
              <a:rPr lang="en"/>
              <a:t>Plan: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Shuffle all group labels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Assign each shuffled label to a birth weight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Find the difference between the averages of the two shuffled groups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Repeat</a:t>
            </a:r>
            <a:endParaRPr/>
          </a:p>
        </p:txBody>
      </p:sp>
      <p:sp>
        <p:nvSpPr>
          <p:cNvPr id="184" name="Google Shape;184;p26"/>
          <p:cNvSpPr txBox="1"/>
          <p:nvPr/>
        </p:nvSpPr>
        <p:spPr>
          <a:xfrm>
            <a:off x="9695800" y="5328733"/>
            <a:ext cx="1750000" cy="7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0972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A/B Tests are Hypothesis Tests</a:t>
            </a:r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51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465655">
              <a:spcBef>
                <a:spcPts val="640"/>
              </a:spcBef>
              <a:buClr>
                <a:schemeClr val="dk1"/>
              </a:buClr>
              <a:buSzPts val="1900"/>
            </a:pPr>
            <a:r>
              <a:rPr lang="en" sz="2533"/>
              <a:t>Determine the 2 models (Null Hypothesis and Alternative Hypothesis)</a:t>
            </a:r>
            <a:endParaRPr sz="2533"/>
          </a:p>
          <a:p>
            <a:pPr lvl="1" indent="-465655">
              <a:spcBef>
                <a:spcPts val="0"/>
              </a:spcBef>
              <a:buClr>
                <a:schemeClr val="dk1"/>
              </a:buClr>
              <a:buSzPts val="1900"/>
            </a:pPr>
            <a:r>
              <a:rPr lang="en" sz="2533"/>
              <a:t>Ex. Null hypothesis: In the population, the distributions of the birth weights of the babies in the two groups are the same.</a:t>
            </a:r>
            <a:endParaRPr sz="2533"/>
          </a:p>
          <a:p>
            <a:pPr indent="-465655">
              <a:buClr>
                <a:schemeClr val="dk1"/>
              </a:buClr>
              <a:buSzPts val="1900"/>
            </a:pPr>
            <a:r>
              <a:rPr lang="en" sz="2533"/>
              <a:t>Determine a test statistic that gives evidence for the alternative model</a:t>
            </a:r>
            <a:endParaRPr sz="2533"/>
          </a:p>
          <a:p>
            <a:pPr lvl="1" indent="-465655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900"/>
            </a:pPr>
            <a:r>
              <a:rPr lang="en" sz="2533"/>
              <a:t>Test statistic is often (but not always) the difference or absolute difference between group means</a:t>
            </a:r>
            <a:endParaRPr sz="2533"/>
          </a:p>
          <a:p>
            <a:pPr indent="-465655">
              <a:buClr>
                <a:schemeClr val="dk1"/>
              </a:buClr>
              <a:buSzPts val="1900"/>
            </a:pPr>
            <a:r>
              <a:rPr lang="en" sz="2533"/>
              <a:t>Simulate the test statistic under the null hypothesis many times and store those values in an array</a:t>
            </a:r>
            <a:endParaRPr sz="2533"/>
          </a:p>
          <a:p>
            <a:pPr lvl="1" indent="-465655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900"/>
            </a:pPr>
            <a:r>
              <a:rPr lang="en" sz="2533"/>
              <a:t>Simulated by shuffling the labels column of the table</a:t>
            </a:r>
            <a:endParaRPr sz="2533"/>
          </a:p>
          <a:p>
            <a:pPr indent="-465655">
              <a:buClr>
                <a:schemeClr val="dk1"/>
              </a:buClr>
              <a:buSzPts val="1900"/>
            </a:pPr>
            <a:r>
              <a:rPr lang="en" sz="2533"/>
              <a:t>Compare the </a:t>
            </a:r>
            <a:r>
              <a:rPr lang="en" sz="2533" b="1"/>
              <a:t>observed test statistic</a:t>
            </a:r>
            <a:r>
              <a:rPr lang="en" sz="2533"/>
              <a:t> and its empirical distribution under the null hypothesis</a:t>
            </a:r>
            <a:endParaRPr sz="2533"/>
          </a:p>
          <a:p>
            <a:pPr indent="-465655">
              <a:buClr>
                <a:schemeClr val="dk1"/>
              </a:buClr>
              <a:buSzPts val="1900"/>
            </a:pPr>
            <a:r>
              <a:rPr lang="en" sz="2533"/>
              <a:t>Draw a conclusion comparing the p-value to the p-value cutoff</a:t>
            </a:r>
            <a:endParaRPr sz="2533"/>
          </a:p>
          <a:p>
            <a:pPr marL="0" indent="0">
              <a:spcBef>
                <a:spcPts val="640"/>
              </a:spcBef>
              <a:buNone/>
            </a:pPr>
            <a:endParaRPr sz="2533"/>
          </a:p>
          <a:p>
            <a:pPr marL="0" indent="0">
              <a:spcBef>
                <a:spcPts val="640"/>
              </a:spcBef>
              <a:buNone/>
            </a:pPr>
            <a:endParaRPr sz="2533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8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Percentiles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9"/>
          <p:cNvSpPr txBox="1">
            <a:spLocks noGrp="1"/>
          </p:cNvSpPr>
          <p:nvPr>
            <p:ph type="body" idx="1"/>
          </p:nvPr>
        </p:nvSpPr>
        <p:spPr>
          <a:xfrm>
            <a:off x="609600" y="1397000"/>
            <a:ext cx="10972800" cy="478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Sort the numerical set in increasing order. The 80th percentile is first value on the sorted list that is at least as large as 80% of the elements in the set</a:t>
            </a:r>
            <a:endParaRPr dirty="0"/>
          </a:p>
          <a:p>
            <a:pPr marL="0" indent="0" algn="ctr">
              <a:spcBef>
                <a:spcPts val="1600"/>
              </a:spcBef>
              <a:buNone/>
            </a:pPr>
            <a:r>
              <a:rPr lang="en" dirty="0"/>
              <a:t>For </a:t>
            </a:r>
            <a:r>
              <a:rPr lang="en" sz="2933" b="1" dirty="0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s = [1, 7, 3, 9, 5]</a:t>
            </a:r>
            <a:r>
              <a:rPr lang="en" dirty="0"/>
              <a:t>,    </a:t>
            </a:r>
            <a:r>
              <a:rPr lang="en" sz="2933" b="1" dirty="0">
                <a:solidFill>
                  <a:srgbClr val="3B7EA1"/>
                </a:solidFill>
                <a:latin typeface="Courier New"/>
                <a:ea typeface="Courier New"/>
                <a:cs typeface="Courier New"/>
                <a:sym typeface="Courier New"/>
              </a:rPr>
              <a:t>percentile(80, s)</a:t>
            </a:r>
            <a:r>
              <a:rPr lang="en" dirty="0"/>
              <a:t> is 7</a:t>
            </a:r>
            <a:endParaRPr dirty="0"/>
          </a:p>
          <a:p>
            <a:pPr marL="0" indent="0">
              <a:spcBef>
                <a:spcPts val="1600"/>
              </a:spcBef>
              <a:buNone/>
            </a:pPr>
            <a:endParaRPr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The 80th percentile is ordered element 4: </a:t>
            </a:r>
            <a:r>
              <a:rPr lang="en" sz="2933" b="1" dirty="0">
                <a:latin typeface="Courier New"/>
                <a:ea typeface="Courier New"/>
                <a:cs typeface="Courier New"/>
                <a:sym typeface="Courier New"/>
              </a:rPr>
              <a:t>(80/100) * 5</a:t>
            </a:r>
            <a:r>
              <a:rPr lang="en" dirty="0"/>
              <a:t> </a:t>
            </a:r>
            <a:endParaRPr dirty="0"/>
          </a:p>
        </p:txBody>
      </p:sp>
      <p:sp>
        <p:nvSpPr>
          <p:cNvPr id="174" name="Google Shape;174;p39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Computing Percentiles</a:t>
            </a:r>
            <a:endParaRPr/>
          </a:p>
        </p:txBody>
      </p:sp>
      <p:sp>
        <p:nvSpPr>
          <p:cNvPr id="175" name="Google Shape;175;p39"/>
          <p:cNvSpPr/>
          <p:nvPr/>
        </p:nvSpPr>
        <p:spPr>
          <a:xfrm>
            <a:off x="8329604" y="2298350"/>
            <a:ext cx="1679200" cy="583200"/>
          </a:xfrm>
          <a:prstGeom prst="wedgeRoundRectCallout">
            <a:avLst>
              <a:gd name="adj1" fmla="val 6505"/>
              <a:gd name="adj2" fmla="val 83110"/>
              <a:gd name="adj3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Percentile</a:t>
            </a:r>
            <a:endParaRPr sz="2400"/>
          </a:p>
        </p:txBody>
      </p:sp>
      <p:sp>
        <p:nvSpPr>
          <p:cNvPr id="177" name="Google Shape;177;p39"/>
          <p:cNvSpPr txBox="1">
            <a:spLocks noGrp="1"/>
          </p:cNvSpPr>
          <p:nvPr>
            <p:ph type="body" idx="1"/>
          </p:nvPr>
        </p:nvSpPr>
        <p:spPr>
          <a:xfrm>
            <a:off x="609600" y="4863800"/>
            <a:ext cx="10972800" cy="132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" dirty="0"/>
              <a:t>For a percentile that does not exactly correspond to an element, take the next greater element instead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0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percentile </a:t>
            </a:r>
            <a:r>
              <a:rPr lang="en"/>
              <a:t>Function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3" name="Google Shape;183;p40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buClr>
                <a:srgbClr val="C4820E"/>
              </a:buClr>
            </a:pPr>
            <a:r>
              <a:rPr lang="en" dirty="0"/>
              <a:t>The </a:t>
            </a:r>
            <a:r>
              <a:rPr lang="en" i="1" dirty="0" err="1"/>
              <a:t>p</a:t>
            </a:r>
            <a:r>
              <a:rPr lang="en" dirty="0" err="1"/>
              <a:t>th</a:t>
            </a:r>
            <a:r>
              <a:rPr lang="en" dirty="0"/>
              <a:t> percentile is the value in a set that is at least as large as </a:t>
            </a:r>
            <a:r>
              <a:rPr lang="en" i="1" dirty="0"/>
              <a:t>p</a:t>
            </a:r>
            <a:r>
              <a:rPr lang="en" dirty="0"/>
              <a:t>% of the elements in the set</a:t>
            </a:r>
            <a:endParaRPr dirty="0">
              <a:solidFill>
                <a:srgbClr val="000000"/>
              </a:solidFill>
            </a:endParaRPr>
          </a:p>
          <a:p>
            <a:pPr>
              <a:spcBef>
                <a:spcPts val="1600"/>
              </a:spcBef>
              <a:buClr>
                <a:srgbClr val="C4820E"/>
              </a:buClr>
            </a:pPr>
            <a:r>
              <a:rPr lang="en" dirty="0">
                <a:solidFill>
                  <a:srgbClr val="000000"/>
                </a:solidFill>
              </a:rPr>
              <a:t>Function in the </a:t>
            </a:r>
            <a:r>
              <a:rPr lang="en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datascience</a:t>
            </a:r>
            <a:r>
              <a:rPr lang="en" dirty="0">
                <a:solidFill>
                  <a:srgbClr val="000000"/>
                </a:solidFill>
              </a:rPr>
              <a:t> module:</a:t>
            </a:r>
            <a:endParaRPr dirty="0">
              <a:solidFill>
                <a:srgbClr val="000000"/>
              </a:solidFill>
            </a:endParaRPr>
          </a:p>
          <a:p>
            <a:pPr indent="0" algn="ctr">
              <a:spcBef>
                <a:spcPts val="640"/>
              </a:spcBef>
              <a:buNone/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percentile(p, values)</a:t>
            </a:r>
            <a:endParaRPr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>
              <a:spcBef>
                <a:spcPts val="640"/>
              </a:spcBef>
              <a:buNone/>
            </a:pPr>
            <a:endParaRPr b="1" dirty="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640"/>
              </a:spcBef>
              <a:buClr>
                <a:srgbClr val="C4820E"/>
              </a:buClr>
            </a:pPr>
            <a:r>
              <a:rPr lang="en" b="1" dirty="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dirty="0">
                <a:solidFill>
                  <a:srgbClr val="000000"/>
                </a:solidFill>
              </a:rPr>
              <a:t> is between 0 and 100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spcBef>
                <a:spcPts val="640"/>
              </a:spcBef>
              <a:buNone/>
            </a:pPr>
            <a:endParaRPr dirty="0">
              <a:solidFill>
                <a:srgbClr val="000000"/>
              </a:solidFill>
            </a:endParaRPr>
          </a:p>
          <a:p>
            <a:pPr>
              <a:spcBef>
                <a:spcPts val="640"/>
              </a:spcBef>
              <a:buClr>
                <a:srgbClr val="C4820E"/>
              </a:buClr>
            </a:pPr>
            <a:r>
              <a:rPr lang="en" dirty="0">
                <a:solidFill>
                  <a:srgbClr val="000000"/>
                </a:solidFill>
              </a:rPr>
              <a:t>Returns the </a:t>
            </a:r>
            <a:r>
              <a:rPr lang="en" i="1" dirty="0" err="1">
                <a:solidFill>
                  <a:srgbClr val="000000"/>
                </a:solidFill>
              </a:rPr>
              <a:t>p</a:t>
            </a:r>
            <a:r>
              <a:rPr lang="en" dirty="0" err="1">
                <a:solidFill>
                  <a:srgbClr val="000000"/>
                </a:solidFill>
              </a:rPr>
              <a:t>th</a:t>
            </a:r>
            <a:r>
              <a:rPr lang="en" dirty="0">
                <a:solidFill>
                  <a:srgbClr val="000000"/>
                </a:solidFill>
              </a:rPr>
              <a:t> percentile of the array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spcBef>
                <a:spcPts val="640"/>
              </a:spcBef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spcBef>
                <a:spcPts val="64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Discussion Question</a:t>
            </a:r>
            <a:endParaRPr/>
          </a:p>
        </p:txBody>
      </p:sp>
      <p:sp>
        <p:nvSpPr>
          <p:cNvPr id="189" name="Google Shape;189;p41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13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533"/>
              </a:spcAft>
              <a:buNone/>
            </a:pPr>
            <a:r>
              <a:rPr lang="en"/>
              <a:t>Which are </a:t>
            </a:r>
            <a:r>
              <a:rPr lang="en" sz="2933" b="1"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/>
              <a:t>, when </a:t>
            </a:r>
            <a:r>
              <a:rPr lang="en" sz="2933" b="1">
                <a:latin typeface="Courier New"/>
                <a:ea typeface="Courier New"/>
                <a:cs typeface="Courier New"/>
                <a:sym typeface="Courier New"/>
              </a:rPr>
              <a:t>s = [1, 7, 3, 9, 5]</a:t>
            </a:r>
            <a:r>
              <a:rPr lang="en"/>
              <a:t>?</a:t>
            </a:r>
            <a:endParaRPr/>
          </a:p>
        </p:txBody>
      </p:sp>
      <p:sp>
        <p:nvSpPr>
          <p:cNvPr id="190" name="Google Shape;190;p41"/>
          <p:cNvSpPr txBox="1"/>
          <p:nvPr/>
        </p:nvSpPr>
        <p:spPr>
          <a:xfrm>
            <a:off x="1718400" y="2321400"/>
            <a:ext cx="8755200" cy="2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2933" b="1" dirty="0">
                <a:latin typeface="Courier New"/>
                <a:ea typeface="Courier New"/>
                <a:cs typeface="Courier New"/>
                <a:sym typeface="Courier New"/>
              </a:rPr>
              <a:t>percentile(10, s) == 0</a:t>
            </a:r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2933" b="1" dirty="0">
                <a:latin typeface="Courier New"/>
                <a:ea typeface="Courier New"/>
                <a:cs typeface="Courier New"/>
                <a:sym typeface="Courier New"/>
              </a:rPr>
              <a:t>percentile(39, s) == percentile(40, s)</a:t>
            </a:r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2933" b="1" dirty="0">
                <a:latin typeface="Courier New"/>
                <a:ea typeface="Courier New"/>
                <a:cs typeface="Courier New"/>
                <a:sym typeface="Courier New"/>
              </a:rPr>
              <a:t>percentile(40, s) == percentile(41, s)</a:t>
            </a:r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2933" b="1" dirty="0">
                <a:latin typeface="Courier New"/>
                <a:ea typeface="Courier New"/>
                <a:cs typeface="Courier New"/>
                <a:sym typeface="Courier New"/>
              </a:rPr>
              <a:t>percentile(50, s) == 5</a:t>
            </a:r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sz="2933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1" name="Google Shape;191;p41"/>
          <p:cNvSpPr txBox="1"/>
          <p:nvPr/>
        </p:nvSpPr>
        <p:spPr>
          <a:xfrm>
            <a:off x="5225200" y="5587233"/>
            <a:ext cx="1741600" cy="7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2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Estimation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Steps for statistical tests of hypotheses</a:t>
            </a:r>
          </a:p>
          <a:p>
            <a:pPr lvl="1"/>
            <a:r>
              <a:rPr lang="en-US" dirty="0"/>
              <a:t>Null hypothesis and Alternative hypothesis</a:t>
            </a:r>
          </a:p>
          <a:p>
            <a:pPr lvl="1"/>
            <a:r>
              <a:rPr lang="en-US" dirty="0"/>
              <a:t>The test statistic and observed value of the test statistic</a:t>
            </a:r>
          </a:p>
          <a:p>
            <a:pPr lvl="1"/>
            <a:r>
              <a:rPr lang="en-US" dirty="0"/>
              <a:t>Distribution of test statistic by simulation under null hypothesis</a:t>
            </a:r>
          </a:p>
          <a:p>
            <a:pPr lvl="1"/>
            <a:r>
              <a:rPr lang="en-US" dirty="0"/>
              <a:t>Conclusion: reject or not reject (using p-value)</a:t>
            </a:r>
          </a:p>
          <a:p>
            <a:r>
              <a:rPr lang="en-US" dirty="0"/>
              <a:t>p-value: the probability of the observed value or even more extreme results if null hypothesis is true. (in short: p-value if the probability of null hypothesis being true.</a:t>
            </a:r>
          </a:p>
          <a:p>
            <a:r>
              <a:rPr lang="en-US" dirty="0"/>
              <a:t>Significant level (also called alpha level)</a:t>
            </a:r>
          </a:p>
        </p:txBody>
      </p:sp>
    </p:spTree>
    <p:extLst>
      <p:ext uri="{BB962C8B-B14F-4D97-AF65-F5344CB8AC3E}">
        <p14:creationId xmlns:p14="http://schemas.microsoft.com/office/powerpoint/2010/main" val="733367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Inference: Estimation</a:t>
            </a:r>
            <a:endParaRPr/>
          </a:p>
        </p:txBody>
      </p:sp>
      <p:sp>
        <p:nvSpPr>
          <p:cNvPr id="202" name="Google Shape;202;p4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" dirty="0"/>
              <a:t>How big is an unknown parameter?</a:t>
            </a:r>
            <a:endParaRPr dirty="0"/>
          </a:p>
          <a:p>
            <a:pPr marL="0" indent="0">
              <a:spcBef>
                <a:spcPts val="640"/>
              </a:spcBef>
              <a:buNone/>
            </a:pPr>
            <a:endParaRPr sz="1333" dirty="0"/>
          </a:p>
          <a:p>
            <a:pPr>
              <a:spcBef>
                <a:spcPts val="640"/>
              </a:spcBef>
            </a:pPr>
            <a:r>
              <a:rPr lang="en" dirty="0"/>
              <a:t>If you have a census (that is, the whole population):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Just calculate the parameter and you’re done</a:t>
            </a:r>
            <a:endParaRPr dirty="0"/>
          </a:p>
          <a:p>
            <a:pPr marL="0" indent="0">
              <a:spcBef>
                <a:spcPts val="640"/>
              </a:spcBef>
              <a:buNone/>
            </a:pPr>
            <a:endParaRPr sz="1333" dirty="0"/>
          </a:p>
          <a:p>
            <a:pPr>
              <a:spcBef>
                <a:spcPts val="640"/>
              </a:spcBef>
            </a:pPr>
            <a:r>
              <a:rPr lang="en" dirty="0"/>
              <a:t>If you don’t have a census: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Take a random sample from the population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Use a statistic as an </a:t>
            </a:r>
            <a:r>
              <a:rPr lang="en" b="1" dirty="0">
                <a:solidFill>
                  <a:srgbClr val="0000FF"/>
                </a:solidFill>
              </a:rPr>
              <a:t>estimate</a:t>
            </a:r>
            <a:r>
              <a:rPr lang="en" dirty="0"/>
              <a:t> of the parameter</a:t>
            </a:r>
            <a:endParaRPr dirty="0"/>
          </a:p>
        </p:txBody>
      </p:sp>
      <p:sp>
        <p:nvSpPr>
          <p:cNvPr id="203" name="Google Shape;203;p43"/>
          <p:cNvSpPr txBox="1"/>
          <p:nvPr/>
        </p:nvSpPr>
        <p:spPr>
          <a:xfrm>
            <a:off x="9717800" y="5453033"/>
            <a:ext cx="1855600" cy="8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/>
          </a:p>
        </p:txBody>
      </p:sp>
      <p:sp>
        <p:nvSpPr>
          <p:cNvPr id="204" name="Google Shape;204;p43"/>
          <p:cNvSpPr txBox="1"/>
          <p:nvPr/>
        </p:nvSpPr>
        <p:spPr>
          <a:xfrm>
            <a:off x="5225200" y="5485633"/>
            <a:ext cx="1741600" cy="7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Variability of the Estimate</a:t>
            </a:r>
            <a:endParaRPr/>
          </a:p>
        </p:txBody>
      </p:sp>
      <p:sp>
        <p:nvSpPr>
          <p:cNvPr id="210" name="Google Shape;210;p44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640"/>
              </a:spcBef>
            </a:pPr>
            <a:r>
              <a:rPr lang="en" dirty="0"/>
              <a:t>One sample </a:t>
            </a:r>
            <a:r>
              <a:rPr lang="en" dirty="0">
                <a:solidFill>
                  <a:srgbClr val="000000"/>
                </a:solidFill>
              </a:rPr>
              <a:t>➜</a:t>
            </a:r>
            <a:r>
              <a:rPr lang="en" dirty="0"/>
              <a:t> One estimate</a:t>
            </a:r>
            <a:endParaRPr dirty="0"/>
          </a:p>
          <a:p>
            <a:pPr>
              <a:lnSpc>
                <a:spcPct val="115000"/>
              </a:lnSpc>
              <a:buClr>
                <a:srgbClr val="C4820E"/>
              </a:buClr>
            </a:pPr>
            <a:r>
              <a:rPr lang="en" dirty="0"/>
              <a:t>But the random sample could have come out differently</a:t>
            </a:r>
            <a:endParaRPr dirty="0"/>
          </a:p>
          <a:p>
            <a:pPr>
              <a:lnSpc>
                <a:spcPct val="115000"/>
              </a:lnSpc>
              <a:buClr>
                <a:srgbClr val="C4820E"/>
              </a:buClr>
            </a:pPr>
            <a:r>
              <a:rPr lang="en" dirty="0"/>
              <a:t>And so the estimate could have been different</a:t>
            </a:r>
            <a:endParaRPr dirty="0"/>
          </a:p>
          <a:p>
            <a:pPr>
              <a:lnSpc>
                <a:spcPct val="115000"/>
              </a:lnSpc>
              <a:buClr>
                <a:srgbClr val="C4820E"/>
              </a:buClr>
            </a:pPr>
            <a:r>
              <a:rPr lang="en" dirty="0"/>
              <a:t>Main question: </a:t>
            </a:r>
            <a:endParaRPr dirty="0"/>
          </a:p>
          <a:p>
            <a:pPr lvl="1">
              <a:lnSpc>
                <a:spcPct val="115000"/>
              </a:lnSpc>
              <a:spcBef>
                <a:spcPts val="0"/>
              </a:spcBef>
              <a:buClr>
                <a:srgbClr val="C4820E"/>
              </a:buClr>
            </a:pPr>
            <a:r>
              <a:rPr lang="en" b="1" dirty="0">
                <a:solidFill>
                  <a:srgbClr val="0000FF"/>
                </a:solidFill>
              </a:rPr>
              <a:t>How different could the estimate have been?</a:t>
            </a:r>
            <a:endParaRPr b="1" dirty="0">
              <a:solidFill>
                <a:srgbClr val="0000FF"/>
              </a:solidFill>
            </a:endParaRPr>
          </a:p>
          <a:p>
            <a:pPr>
              <a:lnSpc>
                <a:spcPct val="115000"/>
              </a:lnSpc>
              <a:buClr>
                <a:srgbClr val="C4820E"/>
              </a:buClr>
            </a:pPr>
            <a:r>
              <a:rPr lang="en" dirty="0">
                <a:solidFill>
                  <a:srgbClr val="000000"/>
                </a:solidFill>
              </a:rPr>
              <a:t>The variability of the estimate tells us something about how accurate the estimate is:</a:t>
            </a:r>
            <a:br>
              <a:rPr lang="en" dirty="0">
                <a:solidFill>
                  <a:srgbClr val="000000"/>
                </a:solidFill>
              </a:rPr>
            </a:br>
            <a:r>
              <a:rPr lang="en" dirty="0">
                <a:solidFill>
                  <a:srgbClr val="000000"/>
                </a:solidFill>
              </a:rPr>
              <a:t>    estimate = parameter + error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11" name="Google Shape;211;p44"/>
          <p:cNvSpPr txBox="1"/>
          <p:nvPr/>
        </p:nvSpPr>
        <p:spPr>
          <a:xfrm>
            <a:off x="4093600" y="2275800"/>
            <a:ext cx="1828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5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05080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Where to Get Another Sample?</a:t>
            </a:r>
            <a:endParaRPr/>
          </a:p>
        </p:txBody>
      </p:sp>
      <p:sp>
        <p:nvSpPr>
          <p:cNvPr id="217" name="Google Shape;217;p45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"/>
              <a:t>One sample </a:t>
            </a:r>
            <a:r>
              <a:rPr lang="en">
                <a:solidFill>
                  <a:srgbClr val="000000"/>
                </a:solidFill>
              </a:rPr>
              <a:t>➜</a:t>
            </a:r>
            <a:r>
              <a:rPr lang="en"/>
              <a:t> One estimate</a:t>
            </a:r>
            <a:endParaRPr/>
          </a:p>
          <a:p>
            <a:pPr marL="0" indent="0">
              <a:spcBef>
                <a:spcPts val="640"/>
              </a:spcBef>
              <a:buNone/>
            </a:pPr>
            <a:endParaRPr sz="800"/>
          </a:p>
          <a:p>
            <a:pPr>
              <a:spcBef>
                <a:spcPts val="640"/>
              </a:spcBef>
            </a:pPr>
            <a:r>
              <a:rPr lang="en"/>
              <a:t>To get many values of the estimate, we needed many random samples</a:t>
            </a:r>
            <a:endParaRPr/>
          </a:p>
          <a:p>
            <a:pPr marL="0" indent="0">
              <a:spcBef>
                <a:spcPts val="640"/>
              </a:spcBef>
              <a:buNone/>
            </a:pPr>
            <a:endParaRPr sz="800"/>
          </a:p>
          <a:p>
            <a:pPr>
              <a:spcBef>
                <a:spcPts val="640"/>
              </a:spcBef>
            </a:pPr>
            <a:r>
              <a:rPr lang="en"/>
              <a:t>Can’t go back and sample again from the population: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No time, no money</a:t>
            </a:r>
            <a:endParaRPr/>
          </a:p>
          <a:p>
            <a:pPr marL="0" indent="0">
              <a:spcBef>
                <a:spcPts val="640"/>
              </a:spcBef>
              <a:buNone/>
            </a:pPr>
            <a:endParaRPr sz="800"/>
          </a:p>
          <a:p>
            <a:pPr>
              <a:spcBef>
                <a:spcPts val="640"/>
              </a:spcBef>
            </a:pPr>
            <a:r>
              <a:rPr lang="en"/>
              <a:t>Stuck?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6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Bootstrap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7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Bootstrap</a:t>
            </a:r>
            <a:endParaRPr/>
          </a:p>
        </p:txBody>
      </p:sp>
      <p:sp>
        <p:nvSpPr>
          <p:cNvPr id="228" name="Google Shape;228;p47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"/>
              <a:t>A technique for simulating repeated random sampling</a:t>
            </a:r>
            <a:endParaRPr/>
          </a:p>
          <a:p>
            <a:pPr marL="0" indent="0">
              <a:spcBef>
                <a:spcPts val="640"/>
              </a:spcBef>
              <a:buNone/>
            </a:pPr>
            <a:endParaRPr/>
          </a:p>
          <a:p>
            <a:pPr>
              <a:spcBef>
                <a:spcPts val="640"/>
              </a:spcBef>
            </a:pPr>
            <a:r>
              <a:rPr lang="en"/>
              <a:t>All that we have is the original sample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… which is large and random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Therefore, it probably resembles the population</a:t>
            </a:r>
            <a:endParaRPr/>
          </a:p>
          <a:p>
            <a:pPr marL="0" indent="0">
              <a:spcBef>
                <a:spcPts val="640"/>
              </a:spcBef>
              <a:buNone/>
            </a:pPr>
            <a:endParaRPr/>
          </a:p>
          <a:p>
            <a:pPr>
              <a:spcBef>
                <a:spcPts val="640"/>
              </a:spcBef>
            </a:pPr>
            <a:r>
              <a:rPr lang="en"/>
              <a:t>So we sample at random from the original sample!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8"/>
          <p:cNvSpPr txBox="1">
            <a:spLocks noGrp="1"/>
          </p:cNvSpPr>
          <p:nvPr>
            <p:ph type="title"/>
          </p:nvPr>
        </p:nvSpPr>
        <p:spPr>
          <a:xfrm>
            <a:off x="609600" y="407379"/>
            <a:ext cx="8940800" cy="67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Why the Bootstrap Works</a:t>
            </a:r>
            <a:endParaRPr/>
          </a:p>
        </p:txBody>
      </p:sp>
      <p:cxnSp>
        <p:nvCxnSpPr>
          <p:cNvPr id="234" name="Google Shape;234;p48"/>
          <p:cNvCxnSpPr>
            <a:stCxn id="235" idx="3"/>
            <a:endCxn id="236" idx="1"/>
          </p:cNvCxnSpPr>
          <p:nvPr/>
        </p:nvCxnSpPr>
        <p:spPr>
          <a:xfrm>
            <a:off x="2890500" y="3429004"/>
            <a:ext cx="1256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7" name="Google Shape;237;p48"/>
          <p:cNvCxnSpPr>
            <a:endCxn id="238" idx="1"/>
          </p:cNvCxnSpPr>
          <p:nvPr/>
        </p:nvCxnSpPr>
        <p:spPr>
          <a:xfrm rot="10800000" flipH="1">
            <a:off x="6428233" y="1982827"/>
            <a:ext cx="1301600" cy="1446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9" name="Google Shape;239;p48"/>
          <p:cNvCxnSpPr>
            <a:stCxn id="240" idx="3"/>
            <a:endCxn id="241" idx="1"/>
          </p:cNvCxnSpPr>
          <p:nvPr/>
        </p:nvCxnSpPr>
        <p:spPr>
          <a:xfrm rot="10800000" flipH="1">
            <a:off x="6021864" y="3407959"/>
            <a:ext cx="1749600" cy="21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2" name="Google Shape;242;p48"/>
          <p:cNvCxnSpPr>
            <a:endCxn id="243" idx="1"/>
          </p:cNvCxnSpPr>
          <p:nvPr/>
        </p:nvCxnSpPr>
        <p:spPr>
          <a:xfrm>
            <a:off x="6428139" y="3428963"/>
            <a:ext cx="1384800" cy="1416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4" name="Google Shape;244;p48"/>
          <p:cNvSpPr/>
          <p:nvPr/>
        </p:nvSpPr>
        <p:spPr>
          <a:xfrm>
            <a:off x="674667" y="1752900"/>
            <a:ext cx="2313200" cy="7408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population</a:t>
            </a:r>
            <a:endParaRPr sz="3200"/>
          </a:p>
        </p:txBody>
      </p:sp>
      <p:sp>
        <p:nvSpPr>
          <p:cNvPr id="245" name="Google Shape;245;p48"/>
          <p:cNvSpPr/>
          <p:nvPr/>
        </p:nvSpPr>
        <p:spPr>
          <a:xfrm>
            <a:off x="4794867" y="1753025"/>
            <a:ext cx="1686800" cy="7408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sample</a:t>
            </a:r>
            <a:endParaRPr sz="3200"/>
          </a:p>
        </p:txBody>
      </p:sp>
      <p:sp>
        <p:nvSpPr>
          <p:cNvPr id="246" name="Google Shape;246;p48"/>
          <p:cNvSpPr/>
          <p:nvPr/>
        </p:nvSpPr>
        <p:spPr>
          <a:xfrm>
            <a:off x="9847733" y="1690033"/>
            <a:ext cx="2281200" cy="585600"/>
          </a:xfrm>
          <a:prstGeom prst="wedgeRoundRectCallout">
            <a:avLst>
              <a:gd name="adj1" fmla="val -46188"/>
              <a:gd name="adj2" fmla="val 11731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resamples</a:t>
            </a:r>
            <a:endParaRPr sz="3200"/>
          </a:p>
        </p:txBody>
      </p:sp>
      <p:sp>
        <p:nvSpPr>
          <p:cNvPr id="247" name="Google Shape;247;p48"/>
          <p:cNvSpPr txBox="1"/>
          <p:nvPr/>
        </p:nvSpPr>
        <p:spPr>
          <a:xfrm>
            <a:off x="1889633" y="5583133"/>
            <a:ext cx="7728000" cy="7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 dirty="0"/>
              <a:t>All of these look pretty similar, most likely.</a:t>
            </a:r>
            <a:endParaRPr sz="3200" dirty="0"/>
          </a:p>
        </p:txBody>
      </p:sp>
      <p:pic>
        <p:nvPicPr>
          <p:cNvPr id="248" name="Google Shape;24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34" y="2667817"/>
            <a:ext cx="2117884" cy="1522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301" y="2607834"/>
            <a:ext cx="2281033" cy="1642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9834" y="1257333"/>
            <a:ext cx="2034809" cy="1450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71464" y="2684905"/>
            <a:ext cx="2034795" cy="1446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12939" y="4107585"/>
            <a:ext cx="2034796" cy="1475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9"/>
          <p:cNvSpPr txBox="1">
            <a:spLocks noGrp="1"/>
          </p:cNvSpPr>
          <p:nvPr>
            <p:ph type="title"/>
          </p:nvPr>
        </p:nvSpPr>
        <p:spPr>
          <a:xfrm>
            <a:off x="609600" y="407379"/>
            <a:ext cx="8940800" cy="67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Why We Need the Bootstrap</a:t>
            </a:r>
            <a:endParaRPr/>
          </a:p>
        </p:txBody>
      </p:sp>
      <p:cxnSp>
        <p:nvCxnSpPr>
          <p:cNvPr id="254" name="Google Shape;254;p49"/>
          <p:cNvCxnSpPr>
            <a:stCxn id="255" idx="3"/>
            <a:endCxn id="256" idx="1"/>
          </p:cNvCxnSpPr>
          <p:nvPr/>
        </p:nvCxnSpPr>
        <p:spPr>
          <a:xfrm>
            <a:off x="2890500" y="3429004"/>
            <a:ext cx="1256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7" name="Google Shape;257;p49"/>
          <p:cNvCxnSpPr>
            <a:endCxn id="258" idx="1"/>
          </p:cNvCxnSpPr>
          <p:nvPr/>
        </p:nvCxnSpPr>
        <p:spPr>
          <a:xfrm rot="10800000" flipH="1">
            <a:off x="6428233" y="1982827"/>
            <a:ext cx="1301600" cy="1446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9" name="Google Shape;259;p49"/>
          <p:cNvCxnSpPr>
            <a:stCxn id="260" idx="3"/>
            <a:endCxn id="261" idx="1"/>
          </p:cNvCxnSpPr>
          <p:nvPr/>
        </p:nvCxnSpPr>
        <p:spPr>
          <a:xfrm rot="10800000" flipH="1">
            <a:off x="6021864" y="3407959"/>
            <a:ext cx="1749600" cy="21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2" name="Google Shape;262;p49"/>
          <p:cNvCxnSpPr>
            <a:endCxn id="263" idx="1"/>
          </p:cNvCxnSpPr>
          <p:nvPr/>
        </p:nvCxnSpPr>
        <p:spPr>
          <a:xfrm>
            <a:off x="6428139" y="3428963"/>
            <a:ext cx="1384800" cy="1416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4" name="Google Shape;264;p49"/>
          <p:cNvSpPr/>
          <p:nvPr/>
        </p:nvSpPr>
        <p:spPr>
          <a:xfrm>
            <a:off x="674667" y="1752900"/>
            <a:ext cx="2313200" cy="7408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population</a:t>
            </a:r>
            <a:endParaRPr sz="3200"/>
          </a:p>
        </p:txBody>
      </p:sp>
      <p:sp>
        <p:nvSpPr>
          <p:cNvPr id="265" name="Google Shape;265;p49"/>
          <p:cNvSpPr/>
          <p:nvPr/>
        </p:nvSpPr>
        <p:spPr>
          <a:xfrm>
            <a:off x="4794867" y="1753025"/>
            <a:ext cx="1686800" cy="7408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sample</a:t>
            </a:r>
            <a:endParaRPr sz="3200"/>
          </a:p>
        </p:txBody>
      </p:sp>
      <p:sp>
        <p:nvSpPr>
          <p:cNvPr id="266" name="Google Shape;266;p49"/>
          <p:cNvSpPr/>
          <p:nvPr/>
        </p:nvSpPr>
        <p:spPr>
          <a:xfrm>
            <a:off x="9847733" y="1690033"/>
            <a:ext cx="2281200" cy="585600"/>
          </a:xfrm>
          <a:prstGeom prst="wedgeRoundRectCallout">
            <a:avLst>
              <a:gd name="adj1" fmla="val -46188"/>
              <a:gd name="adj2" fmla="val 117310"/>
              <a:gd name="adj3" fmla="val 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/>
              <a:t>resamples</a:t>
            </a:r>
            <a:endParaRPr sz="3200"/>
          </a:p>
        </p:txBody>
      </p:sp>
      <p:pic>
        <p:nvPicPr>
          <p:cNvPr id="267" name="Google Shape;26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34" y="2667817"/>
            <a:ext cx="2117884" cy="1522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301" y="2607834"/>
            <a:ext cx="2281033" cy="1642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9834" y="1257333"/>
            <a:ext cx="2034809" cy="1450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71464" y="2684905"/>
            <a:ext cx="2034795" cy="1446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12939" y="4107585"/>
            <a:ext cx="2034796" cy="14755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8" name="Google Shape;268;p49"/>
          <p:cNvCxnSpPr/>
          <p:nvPr/>
        </p:nvCxnSpPr>
        <p:spPr>
          <a:xfrm>
            <a:off x="3499417" y="1544133"/>
            <a:ext cx="0" cy="4673600"/>
          </a:xfrm>
          <a:prstGeom prst="straightConnector1">
            <a:avLst/>
          </a:prstGeom>
          <a:noFill/>
          <a:ln w="1524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9" name="Google Shape;269;p49"/>
          <p:cNvSpPr txBox="1"/>
          <p:nvPr/>
        </p:nvSpPr>
        <p:spPr>
          <a:xfrm>
            <a:off x="458000" y="4766477"/>
            <a:ext cx="2888800" cy="12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/>
              <a:t>What we wish we could get</a:t>
            </a:r>
            <a:endParaRPr sz="3200"/>
          </a:p>
        </p:txBody>
      </p:sp>
      <p:sp>
        <p:nvSpPr>
          <p:cNvPr id="270" name="Google Shape;270;p49"/>
          <p:cNvSpPr txBox="1"/>
          <p:nvPr/>
        </p:nvSpPr>
        <p:spPr>
          <a:xfrm>
            <a:off x="3769033" y="4806967"/>
            <a:ext cx="2034800" cy="1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/>
              <a:t>What we really get</a:t>
            </a:r>
            <a:endParaRPr sz="3200"/>
          </a:p>
        </p:txBody>
      </p:sp>
      <p:sp>
        <p:nvSpPr>
          <p:cNvPr id="271" name="Google Shape;271;p49"/>
          <p:cNvSpPr/>
          <p:nvPr/>
        </p:nvSpPr>
        <p:spPr>
          <a:xfrm>
            <a:off x="1726233" y="4364267"/>
            <a:ext cx="1515200" cy="3288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72" name="Google Shape;272;p49"/>
          <p:cNvSpPr/>
          <p:nvPr/>
        </p:nvSpPr>
        <p:spPr>
          <a:xfrm flipH="1">
            <a:off x="3769033" y="4364167"/>
            <a:ext cx="1256800" cy="3288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0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Key to Resampling</a:t>
            </a:r>
            <a:endParaRPr/>
          </a:p>
        </p:txBody>
      </p:sp>
      <p:sp>
        <p:nvSpPr>
          <p:cNvPr id="278" name="Google Shape;278;p50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11620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" dirty="0"/>
              <a:t>From the original sample,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draw at random</a:t>
            </a:r>
            <a:endParaRPr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" dirty="0"/>
              <a:t>with replacement</a:t>
            </a:r>
            <a:endParaRPr dirty="0"/>
          </a:p>
          <a:p>
            <a:pPr lvl="1">
              <a:spcBef>
                <a:spcPts val="0"/>
              </a:spcBef>
            </a:pPr>
            <a:r>
              <a:rPr lang="en" dirty="0"/>
              <a:t>as many values as the original sample contained</a:t>
            </a:r>
            <a:endParaRPr dirty="0"/>
          </a:p>
          <a:p>
            <a:pPr marL="0" indent="0">
              <a:spcBef>
                <a:spcPts val="640"/>
              </a:spcBef>
              <a:buNone/>
            </a:pPr>
            <a:endParaRPr dirty="0"/>
          </a:p>
          <a:p>
            <a:pPr>
              <a:spcBef>
                <a:spcPts val="640"/>
              </a:spcBef>
            </a:pPr>
            <a:r>
              <a:rPr lang="en" dirty="0"/>
              <a:t>The size of the new sample has to be the same as the original one, so that the two estimates are comparable</a:t>
            </a:r>
            <a:endParaRPr dirty="0"/>
          </a:p>
        </p:txBody>
      </p:sp>
      <p:sp>
        <p:nvSpPr>
          <p:cNvPr id="279" name="Google Shape;279;p50"/>
          <p:cNvSpPr txBox="1"/>
          <p:nvPr/>
        </p:nvSpPr>
        <p:spPr>
          <a:xfrm>
            <a:off x="5200800" y="5488400"/>
            <a:ext cx="1790400" cy="7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95% Confidence Interval</a:t>
            </a:r>
            <a:endParaRPr/>
          </a:p>
        </p:txBody>
      </p:sp>
      <p:sp>
        <p:nvSpPr>
          <p:cNvPr id="230" name="Google Shape;230;p4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12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640"/>
              </a:spcBef>
              <a:buClr>
                <a:srgbClr val="C4820E"/>
              </a:buClr>
            </a:pPr>
            <a:r>
              <a:rPr lang="en"/>
              <a:t>Interval of </a:t>
            </a:r>
            <a:r>
              <a:rPr lang="en" b="1">
                <a:solidFill>
                  <a:srgbClr val="0000FF"/>
                </a:solidFill>
              </a:rPr>
              <a:t>estimates of a parameter</a:t>
            </a:r>
            <a:endParaRPr b="1">
              <a:solidFill>
                <a:srgbClr val="0000FF"/>
              </a:solidFill>
            </a:endParaRPr>
          </a:p>
          <a:p>
            <a:pPr>
              <a:buClr>
                <a:srgbClr val="C4820E"/>
              </a:buClr>
            </a:pPr>
            <a:r>
              <a:rPr lang="en"/>
              <a:t>Based on random sampling</a:t>
            </a:r>
            <a:endParaRPr/>
          </a:p>
          <a:p>
            <a:pPr>
              <a:buClr>
                <a:srgbClr val="C4820E"/>
              </a:buClr>
            </a:pPr>
            <a:r>
              <a:rPr lang="en"/>
              <a:t>95% is called the </a:t>
            </a:r>
            <a:r>
              <a:rPr lang="en">
                <a:solidFill>
                  <a:srgbClr val="000000"/>
                </a:solidFill>
              </a:rPr>
              <a:t>confidence level</a:t>
            </a:r>
            <a:endParaRPr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buClr>
                <a:srgbClr val="C4820E"/>
              </a:buClr>
            </a:pPr>
            <a:r>
              <a:rPr lang="en">
                <a:solidFill>
                  <a:srgbClr val="000000"/>
                </a:solidFill>
              </a:rPr>
              <a:t>Could be any percent between 0 and 100</a:t>
            </a:r>
            <a:endParaRPr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buClr>
                <a:srgbClr val="C4820E"/>
              </a:buClr>
            </a:pPr>
            <a:r>
              <a:rPr lang="en">
                <a:solidFill>
                  <a:srgbClr val="000000"/>
                </a:solidFill>
              </a:rPr>
              <a:t>Higher level means wider intervals</a:t>
            </a:r>
            <a:endParaRPr>
              <a:solidFill>
                <a:srgbClr val="000000"/>
              </a:solidFill>
            </a:endParaRPr>
          </a:p>
          <a:p>
            <a:pPr>
              <a:buClr>
                <a:srgbClr val="C4820E"/>
              </a:buClr>
            </a:pPr>
            <a:r>
              <a:rPr lang="en">
                <a:solidFill>
                  <a:srgbClr val="000000"/>
                </a:solidFill>
              </a:rPr>
              <a:t>The </a:t>
            </a:r>
            <a:r>
              <a:rPr lang="en" b="1">
                <a:solidFill>
                  <a:srgbClr val="0000FF"/>
                </a:solidFill>
              </a:rPr>
              <a:t>confidence is in the process</a:t>
            </a:r>
            <a:r>
              <a:rPr lang="en">
                <a:solidFill>
                  <a:srgbClr val="000000"/>
                </a:solidFill>
              </a:rPr>
              <a:t> that generated the interval:</a:t>
            </a:r>
            <a:endParaRPr>
              <a:solidFill>
                <a:srgbClr val="000000"/>
              </a:solidFill>
            </a:endParaRPr>
          </a:p>
          <a:p>
            <a:pPr lvl="1">
              <a:spcBef>
                <a:spcPts val="0"/>
              </a:spcBef>
              <a:buClr>
                <a:srgbClr val="C4820E"/>
              </a:buClr>
            </a:pPr>
            <a:r>
              <a:rPr lang="en">
                <a:solidFill>
                  <a:srgbClr val="000000"/>
                </a:solidFill>
              </a:rPr>
              <a:t>It generates a “good” interval about 95% of the time.</a:t>
            </a:r>
            <a:endParaRPr>
              <a:solidFill>
                <a:srgbClr val="000000"/>
              </a:solidFill>
            </a:endParaRPr>
          </a:p>
          <a:p>
            <a:pPr marL="0" indent="0">
              <a:spcBef>
                <a:spcPts val="640"/>
              </a:spcBef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31" name="Google Shape;231;p43"/>
          <p:cNvSpPr txBox="1"/>
          <p:nvPr/>
        </p:nvSpPr>
        <p:spPr>
          <a:xfrm>
            <a:off x="5236400" y="5540167"/>
            <a:ext cx="1719200" cy="6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5734" y="417150"/>
            <a:ext cx="6531065" cy="6023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2"/>
          <p:cNvSpPr txBox="1"/>
          <p:nvPr/>
        </p:nvSpPr>
        <p:spPr>
          <a:xfrm>
            <a:off x="8234400" y="2363800"/>
            <a:ext cx="3957600" cy="21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/>
              <a:t>Each line here is a confidence interval from a fresh sample from the population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50807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A/B Testing</a:t>
            </a:r>
          </a:p>
          <a:p>
            <a:r>
              <a:rPr lang="en-US" dirty="0"/>
              <a:t>Confidence Intervals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Reading: Chapter 12 and 13</a:t>
            </a:r>
          </a:p>
        </p:txBody>
      </p:sp>
    </p:spTree>
    <p:extLst>
      <p:ext uri="{BB962C8B-B14F-4D97-AF65-F5344CB8AC3E}">
        <p14:creationId xmlns:p14="http://schemas.microsoft.com/office/powerpoint/2010/main" val="9752420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4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Use Methods Appropriately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07652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Can You Use a CI Like This?</a:t>
            </a:r>
            <a:endParaRPr/>
          </a:p>
        </p:txBody>
      </p:sp>
      <p:sp>
        <p:nvSpPr>
          <p:cNvPr id="242" name="Google Shape;242;p45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640"/>
              </a:spcBef>
              <a:buNone/>
            </a:pPr>
            <a:r>
              <a:rPr lang="en" dirty="0"/>
              <a:t>By our calculation, an approximate 95% confidence interval for the average age of the mothers in the population is (26.9, 27.6) years.</a:t>
            </a:r>
            <a:endParaRPr dirty="0"/>
          </a:p>
          <a:p>
            <a:pPr marL="0" indent="0">
              <a:spcBef>
                <a:spcPts val="640"/>
              </a:spcBef>
              <a:buNone/>
            </a:pPr>
            <a:endParaRPr sz="800" dirty="0"/>
          </a:p>
          <a:p>
            <a:pPr marL="0" indent="0">
              <a:spcBef>
                <a:spcPts val="640"/>
              </a:spcBef>
              <a:buNone/>
            </a:pPr>
            <a:r>
              <a:rPr lang="en" b="1" dirty="0">
                <a:solidFill>
                  <a:srgbClr val="0000FF"/>
                </a:solidFill>
              </a:rPr>
              <a:t>True or False:</a:t>
            </a:r>
            <a:endParaRPr sz="800" dirty="0"/>
          </a:p>
          <a:p>
            <a:pPr>
              <a:spcBef>
                <a:spcPts val="640"/>
              </a:spcBef>
            </a:pPr>
            <a:r>
              <a:rPr lang="en" dirty="0"/>
              <a:t>About 95% of the mothers in the population were between 26.9 years and 27.6 years old.</a:t>
            </a:r>
            <a:endParaRPr dirty="0"/>
          </a:p>
          <a:p>
            <a:pPr marL="0" indent="0">
              <a:spcBef>
                <a:spcPts val="640"/>
              </a:spcBef>
              <a:buNone/>
            </a:pPr>
            <a:endParaRPr sz="800" dirty="0"/>
          </a:p>
          <a:p>
            <a:pPr marL="0" indent="0">
              <a:spcBef>
                <a:spcPts val="640"/>
              </a:spcBef>
              <a:buNone/>
            </a:pPr>
            <a:r>
              <a:rPr lang="en" b="1" dirty="0"/>
              <a:t>Answer: </a:t>
            </a:r>
            <a:r>
              <a:rPr lang="en" b="1" dirty="0">
                <a:solidFill>
                  <a:srgbClr val="0000FF"/>
                </a:solidFill>
              </a:rPr>
              <a:t>False.</a:t>
            </a:r>
            <a:r>
              <a:rPr lang="en" dirty="0">
                <a:solidFill>
                  <a:srgbClr val="000000"/>
                </a:solidFill>
              </a:rPr>
              <a:t> We’re estimating that their </a:t>
            </a:r>
            <a:r>
              <a:rPr lang="en" b="1" dirty="0">
                <a:solidFill>
                  <a:srgbClr val="0000FF"/>
                </a:solidFill>
              </a:rPr>
              <a:t>average age</a:t>
            </a:r>
            <a:r>
              <a:rPr lang="en" dirty="0">
                <a:solidFill>
                  <a:srgbClr val="000000"/>
                </a:solidFill>
              </a:rPr>
              <a:t> is in this interval.</a:t>
            </a: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6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07652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Is This What a CI Means?</a:t>
            </a:r>
            <a:endParaRPr/>
          </a:p>
        </p:txBody>
      </p:sp>
      <p:sp>
        <p:nvSpPr>
          <p:cNvPr id="248" name="Google Shape;248;p46"/>
          <p:cNvSpPr txBox="1">
            <a:spLocks noGrp="1"/>
          </p:cNvSpPr>
          <p:nvPr>
            <p:ph type="body" idx="1"/>
          </p:nvPr>
        </p:nvSpPr>
        <p:spPr>
          <a:xfrm>
            <a:off x="609600" y="1175833"/>
            <a:ext cx="10972800" cy="508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640"/>
              </a:spcBef>
              <a:buNone/>
            </a:pPr>
            <a:r>
              <a:rPr lang="en" dirty="0"/>
              <a:t>An approximate 95% confidence interval for the average age of the mothers in the population is (26.9, 27.6) years.</a:t>
            </a:r>
            <a:endParaRPr dirty="0"/>
          </a:p>
          <a:p>
            <a:pPr marL="0" indent="0">
              <a:spcBef>
                <a:spcPts val="640"/>
              </a:spcBef>
              <a:buNone/>
            </a:pPr>
            <a:endParaRPr sz="800" dirty="0"/>
          </a:p>
          <a:p>
            <a:pPr marL="0" indent="0">
              <a:spcBef>
                <a:spcPts val="640"/>
              </a:spcBef>
              <a:buNone/>
            </a:pPr>
            <a:r>
              <a:rPr lang="en" b="1" dirty="0">
                <a:solidFill>
                  <a:srgbClr val="0000FF"/>
                </a:solidFill>
              </a:rPr>
              <a:t>True or False:</a:t>
            </a:r>
            <a:endParaRPr sz="800" dirty="0"/>
          </a:p>
          <a:p>
            <a:pPr>
              <a:spcBef>
                <a:spcPts val="640"/>
              </a:spcBef>
            </a:pPr>
            <a:r>
              <a:rPr lang="en" dirty="0"/>
              <a:t>There is a 0.95 probability that the average age of mothers in the population is in the range 26.9 to 27.6 years.</a:t>
            </a:r>
            <a:endParaRPr dirty="0"/>
          </a:p>
          <a:p>
            <a:pPr marL="0" indent="0">
              <a:spcBef>
                <a:spcPts val="640"/>
              </a:spcBef>
              <a:buNone/>
            </a:pPr>
            <a:r>
              <a:rPr lang="en" b="1" dirty="0"/>
              <a:t>Answer: </a:t>
            </a:r>
            <a:r>
              <a:rPr lang="en" b="1" dirty="0">
                <a:solidFill>
                  <a:srgbClr val="0000FF"/>
                </a:solidFill>
              </a:rPr>
              <a:t>False.</a:t>
            </a:r>
            <a:r>
              <a:rPr lang="en" dirty="0">
                <a:solidFill>
                  <a:srgbClr val="000000"/>
                </a:solidFill>
              </a:rPr>
              <a:t> The average age of the mothers in the population is unknown but it’s a constant. It’s not random. No chances involved. </a:t>
            </a: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7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07652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When </a:t>
            </a:r>
            <a:r>
              <a:rPr lang="en" i="1"/>
              <a:t>Not</a:t>
            </a:r>
            <a:r>
              <a:rPr lang="en"/>
              <a:t> to Use The Bootstrap</a:t>
            </a:r>
            <a:endParaRPr/>
          </a:p>
        </p:txBody>
      </p:sp>
      <p:sp>
        <p:nvSpPr>
          <p:cNvPr id="254" name="Google Shape;254;p47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25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" dirty="0"/>
              <a:t>If you’re trying to estimate very high or very low percentiles, or min and max</a:t>
            </a:r>
            <a:endParaRPr dirty="0"/>
          </a:p>
          <a:p>
            <a:r>
              <a:rPr lang="en" dirty="0"/>
              <a:t>If you’re trying to estimate any parameter that’s greatly affected by rare elements of the population</a:t>
            </a:r>
            <a:endParaRPr dirty="0"/>
          </a:p>
          <a:p>
            <a:r>
              <a:rPr lang="en" dirty="0"/>
              <a:t>If the probability distribution of your statistic is not roughly bell shaped (the shape of the empirical distribution will be a clue)</a:t>
            </a:r>
            <a:endParaRPr dirty="0"/>
          </a:p>
          <a:p>
            <a:r>
              <a:rPr lang="en" dirty="0"/>
              <a:t>If the original sample is very small</a:t>
            </a:r>
            <a:endParaRPr dirty="0"/>
          </a:p>
        </p:txBody>
      </p:sp>
      <p:sp>
        <p:nvSpPr>
          <p:cNvPr id="255" name="Google Shape;255;p47"/>
          <p:cNvSpPr txBox="1"/>
          <p:nvPr/>
        </p:nvSpPr>
        <p:spPr>
          <a:xfrm>
            <a:off x="5077800" y="5551800"/>
            <a:ext cx="1828800" cy="7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(Demo)</a:t>
            </a:r>
            <a:endParaRPr sz="3200">
              <a:solidFill>
                <a:srgbClr val="3B7EA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5C960-57FC-4DE4-8479-A6AF1875D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To-do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C6EA8-E065-40BB-9935-3E39EDB5A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Assignment 4</a:t>
            </a:r>
          </a:p>
        </p:txBody>
      </p:sp>
    </p:spTree>
    <p:extLst>
      <p:ext uri="{BB962C8B-B14F-4D97-AF65-F5344CB8AC3E}">
        <p14:creationId xmlns:p14="http://schemas.microsoft.com/office/powerpoint/2010/main" val="57621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71"/>
          <p:cNvSpPr txBox="1">
            <a:spLocks noGrp="1"/>
          </p:cNvSpPr>
          <p:nvPr>
            <p:ph type="title"/>
          </p:nvPr>
        </p:nvSpPr>
        <p:spPr>
          <a:xfrm>
            <a:off x="1625600" y="2978405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A/B Testing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72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Comparing Two Samples</a:t>
            </a:r>
            <a:endParaRPr/>
          </a:p>
        </p:txBody>
      </p:sp>
      <p:sp>
        <p:nvSpPr>
          <p:cNvPr id="355" name="Google Shape;355;p72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38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Compare values of sampled individuals in Group A with values of sampled individuals in Group B.</a:t>
            </a:r>
            <a:endParaRPr/>
          </a:p>
          <a:p>
            <a:pPr marL="0" indent="0">
              <a:spcBef>
                <a:spcPts val="533"/>
              </a:spcBef>
              <a:buNone/>
            </a:pPr>
            <a:endParaRPr/>
          </a:p>
          <a:p>
            <a:pPr>
              <a:spcBef>
                <a:spcPts val="533"/>
              </a:spcBef>
            </a:pPr>
            <a:r>
              <a:rPr lang="en"/>
              <a:t>Question: Do the two sets of values come from the same underlying distribution?</a:t>
            </a:r>
            <a:endParaRPr/>
          </a:p>
          <a:p>
            <a:pPr marL="0" indent="0">
              <a:spcBef>
                <a:spcPts val="533"/>
              </a:spcBef>
              <a:buNone/>
            </a:pPr>
            <a:endParaRPr/>
          </a:p>
          <a:p>
            <a:pPr>
              <a:spcBef>
                <a:spcPts val="533"/>
              </a:spcBef>
            </a:pPr>
            <a:r>
              <a:rPr lang="en"/>
              <a:t>Answering this question by performing a statistical test is called </a:t>
            </a:r>
            <a:r>
              <a:rPr lang="en" b="1"/>
              <a:t>A/B testing</a:t>
            </a:r>
            <a:r>
              <a:rPr lang="en"/>
              <a:t>.</a:t>
            </a:r>
            <a:endParaRPr/>
          </a:p>
        </p:txBody>
      </p:sp>
      <p:sp>
        <p:nvSpPr>
          <p:cNvPr id="356" name="Google Shape;356;p72"/>
          <p:cNvSpPr txBox="1"/>
          <p:nvPr/>
        </p:nvSpPr>
        <p:spPr>
          <a:xfrm>
            <a:off x="5244400" y="5683000"/>
            <a:ext cx="2478800" cy="6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>
                <a:solidFill>
                  <a:srgbClr val="3B7EA1"/>
                </a:solidFill>
              </a:rPr>
              <a:t>    (Demo)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Groups and the Question</a:t>
            </a:r>
            <a:endParaRPr/>
          </a:p>
        </p:txBody>
      </p:sp>
      <p:sp>
        <p:nvSpPr>
          <p:cNvPr id="362" name="Google Shape;362;p73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640"/>
              </a:spcBef>
              <a:buNone/>
            </a:pPr>
            <a:endParaRPr/>
          </a:p>
          <a:p>
            <a:pPr>
              <a:spcBef>
                <a:spcPts val="640"/>
              </a:spcBef>
            </a:pPr>
            <a:r>
              <a:rPr lang="en"/>
              <a:t>Random sample of mothers of newborns. Compare: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(A) Birth weights of babies of mothers who smoked during pregnancy 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(B) Birth weights of babies of mothers who didn’t smoke</a:t>
            </a:r>
            <a:endParaRPr/>
          </a:p>
          <a:p>
            <a:pPr marL="0" indent="0">
              <a:spcBef>
                <a:spcPts val="640"/>
              </a:spcBef>
              <a:buNone/>
            </a:pPr>
            <a:endParaRPr sz="1067"/>
          </a:p>
          <a:p>
            <a:pPr>
              <a:spcBef>
                <a:spcPts val="640"/>
              </a:spcBef>
            </a:pPr>
            <a:r>
              <a:rPr lang="en"/>
              <a:t>Question: Could the difference be due to chance alone?</a:t>
            </a:r>
            <a:endParaRPr/>
          </a:p>
          <a:p>
            <a:pPr marL="0" indent="0">
              <a:lnSpc>
                <a:spcPct val="100000"/>
              </a:lnSpc>
              <a:spcBef>
                <a:spcPts val="64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Hypotheses </a:t>
            </a:r>
            <a:endParaRPr/>
          </a:p>
        </p:txBody>
      </p:sp>
      <p:sp>
        <p:nvSpPr>
          <p:cNvPr id="368" name="Google Shape;368;p74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"/>
              <a:t>Null: 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In the population, the distributions of the birth weights of the babies in the two groups are the same. (They are different in the sample just due to chance.)</a:t>
            </a:r>
            <a:endParaRPr/>
          </a:p>
          <a:p>
            <a:r>
              <a:rPr lang="en"/>
              <a:t>Alternative: 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In the population, the babies of the mothers who smoked weighed less, on average, than the babies of the non-smokers.</a:t>
            </a:r>
            <a:endParaRPr/>
          </a:p>
          <a:p>
            <a:pPr marL="0" indent="0">
              <a:spcBef>
                <a:spcPts val="64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7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Test Statistic</a:t>
            </a:r>
            <a:endParaRPr/>
          </a:p>
        </p:txBody>
      </p:sp>
      <p:sp>
        <p:nvSpPr>
          <p:cNvPr id="374" name="Google Shape;374;p75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640"/>
              </a:spcBef>
            </a:pPr>
            <a:r>
              <a:rPr lang="en" dirty="0"/>
              <a:t>Group A: smokers</a:t>
            </a:r>
            <a:endParaRPr dirty="0"/>
          </a:p>
          <a:p>
            <a:r>
              <a:rPr lang="en" dirty="0"/>
              <a:t>Group B: non-smokers</a:t>
            </a:r>
            <a:endParaRPr dirty="0"/>
          </a:p>
          <a:p>
            <a:pPr marL="0" indent="0">
              <a:spcBef>
                <a:spcPts val="640"/>
              </a:spcBef>
              <a:buNone/>
            </a:pPr>
            <a:endParaRPr dirty="0"/>
          </a:p>
          <a:p>
            <a:pPr>
              <a:spcBef>
                <a:spcPts val="640"/>
              </a:spcBef>
            </a:pPr>
            <a:r>
              <a:rPr lang="en" dirty="0"/>
              <a:t>Statistic: Difference between average weights</a:t>
            </a:r>
            <a:endParaRPr dirty="0"/>
          </a:p>
          <a:p>
            <a:pPr marL="1219170" indent="0">
              <a:spcBef>
                <a:spcPts val="640"/>
              </a:spcBef>
              <a:buNone/>
            </a:pPr>
            <a:r>
              <a:rPr lang="en" dirty="0"/>
              <a:t>Group A average - Group B average  </a:t>
            </a:r>
            <a:endParaRPr dirty="0"/>
          </a:p>
          <a:p>
            <a:pPr indent="0">
              <a:spcBef>
                <a:spcPts val="640"/>
              </a:spcBef>
              <a:buNone/>
            </a:pPr>
            <a:endParaRPr dirty="0"/>
          </a:p>
          <a:p>
            <a:pPr>
              <a:spcBef>
                <a:spcPts val="640"/>
              </a:spcBef>
            </a:pPr>
            <a:r>
              <a:rPr lang="en"/>
              <a:t>Smaller </a:t>
            </a:r>
            <a:r>
              <a:rPr lang="en" dirty="0"/>
              <a:t>values of this statistic favor the alternative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6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0972800" cy="90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Simulating Under the Null</a:t>
            </a:r>
            <a:endParaRPr/>
          </a:p>
        </p:txBody>
      </p:sp>
      <p:pic>
        <p:nvPicPr>
          <p:cNvPr id="380" name="Google Shape;380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800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0041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66263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281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76"/>
          <p:cNvSpPr txBox="1"/>
          <p:nvPr/>
        </p:nvSpPr>
        <p:spPr>
          <a:xfrm>
            <a:off x="8491389" y="2182204"/>
            <a:ext cx="978000" cy="7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4800"/>
              <a:t>...</a:t>
            </a:r>
            <a:endParaRPr sz="4800"/>
          </a:p>
        </p:txBody>
      </p:sp>
      <p:sp>
        <p:nvSpPr>
          <p:cNvPr id="385" name="Google Shape;385;p76"/>
          <p:cNvSpPr txBox="1"/>
          <p:nvPr/>
        </p:nvSpPr>
        <p:spPr>
          <a:xfrm>
            <a:off x="111017" y="3742367"/>
            <a:ext cx="2456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Non-smoker</a:t>
            </a:r>
            <a:endParaRPr sz="2400"/>
          </a:p>
        </p:txBody>
      </p:sp>
      <p:sp>
        <p:nvSpPr>
          <p:cNvPr id="386" name="Google Shape;386;p76"/>
          <p:cNvSpPr txBox="1"/>
          <p:nvPr/>
        </p:nvSpPr>
        <p:spPr>
          <a:xfrm>
            <a:off x="2347451" y="3742351"/>
            <a:ext cx="19464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Non-smoker</a:t>
            </a:r>
            <a:endParaRPr sz="2400"/>
          </a:p>
        </p:txBody>
      </p:sp>
      <p:sp>
        <p:nvSpPr>
          <p:cNvPr id="387" name="Google Shape;387;p76"/>
          <p:cNvSpPr txBox="1"/>
          <p:nvPr/>
        </p:nvSpPr>
        <p:spPr>
          <a:xfrm>
            <a:off x="4073484" y="3742367"/>
            <a:ext cx="2456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Smoker</a:t>
            </a:r>
            <a:endParaRPr sz="2400"/>
          </a:p>
        </p:txBody>
      </p:sp>
      <p:sp>
        <p:nvSpPr>
          <p:cNvPr id="388" name="Google Shape;388;p76"/>
          <p:cNvSpPr txBox="1"/>
          <p:nvPr/>
        </p:nvSpPr>
        <p:spPr>
          <a:xfrm>
            <a:off x="9628484" y="3742367"/>
            <a:ext cx="2456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Smoker</a:t>
            </a:r>
            <a:endParaRPr sz="2400"/>
          </a:p>
        </p:txBody>
      </p:sp>
      <p:sp>
        <p:nvSpPr>
          <p:cNvPr id="389" name="Google Shape;389;p76"/>
          <p:cNvSpPr txBox="1"/>
          <p:nvPr/>
        </p:nvSpPr>
        <p:spPr>
          <a:xfrm>
            <a:off x="699917" y="4344467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120 oz</a:t>
            </a:r>
            <a:endParaRPr sz="2400"/>
          </a:p>
        </p:txBody>
      </p:sp>
      <p:sp>
        <p:nvSpPr>
          <p:cNvPr id="390" name="Google Shape;390;p76"/>
          <p:cNvSpPr txBox="1"/>
          <p:nvPr/>
        </p:nvSpPr>
        <p:spPr>
          <a:xfrm>
            <a:off x="2681217" y="4344451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113 oz</a:t>
            </a:r>
            <a:endParaRPr sz="2400"/>
          </a:p>
        </p:txBody>
      </p:sp>
      <p:sp>
        <p:nvSpPr>
          <p:cNvPr id="391" name="Google Shape;391;p76"/>
          <p:cNvSpPr txBox="1"/>
          <p:nvPr/>
        </p:nvSpPr>
        <p:spPr>
          <a:xfrm>
            <a:off x="4662517" y="4344467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128 oz</a:t>
            </a:r>
            <a:endParaRPr sz="2400"/>
          </a:p>
        </p:txBody>
      </p:sp>
      <p:sp>
        <p:nvSpPr>
          <p:cNvPr id="392" name="Google Shape;392;p76"/>
          <p:cNvSpPr txBox="1"/>
          <p:nvPr/>
        </p:nvSpPr>
        <p:spPr>
          <a:xfrm>
            <a:off x="10217484" y="4344467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108 oz</a:t>
            </a:r>
            <a:endParaRPr sz="2400"/>
          </a:p>
        </p:txBody>
      </p:sp>
      <p:pic>
        <p:nvPicPr>
          <p:cNvPr id="393" name="Google Shape;39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2505" y="1926701"/>
            <a:ext cx="1981235" cy="169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76"/>
          <p:cNvSpPr txBox="1"/>
          <p:nvPr/>
        </p:nvSpPr>
        <p:spPr>
          <a:xfrm>
            <a:off x="6054717" y="3742367"/>
            <a:ext cx="2456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Non-smoker</a:t>
            </a:r>
            <a:endParaRPr sz="2400"/>
          </a:p>
        </p:txBody>
      </p:sp>
      <p:sp>
        <p:nvSpPr>
          <p:cNvPr id="395" name="Google Shape;395;p76"/>
          <p:cNvSpPr txBox="1"/>
          <p:nvPr/>
        </p:nvSpPr>
        <p:spPr>
          <a:xfrm>
            <a:off x="6643617" y="4344467"/>
            <a:ext cx="12788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136 oz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" dur="1000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4674</TotalTime>
  <Words>1395</Words>
  <Application>Microsoft Macintosh PowerPoint</Application>
  <PresentationFormat>Widescreen</PresentationFormat>
  <Paragraphs>211</Paragraphs>
  <Slides>34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Courier New</vt:lpstr>
      <vt:lpstr>Office Theme</vt:lpstr>
      <vt:lpstr>YSC2239 Lecture 9</vt:lpstr>
      <vt:lpstr>Recap</vt:lpstr>
      <vt:lpstr>Today’s class</vt:lpstr>
      <vt:lpstr>A/B Testing</vt:lpstr>
      <vt:lpstr>Comparing Two Samples</vt:lpstr>
      <vt:lpstr>The Groups and the Question</vt:lpstr>
      <vt:lpstr>Hypotheses </vt:lpstr>
      <vt:lpstr>Test Statistic</vt:lpstr>
      <vt:lpstr>Simulating Under the Null</vt:lpstr>
      <vt:lpstr>Simulating Under the Null</vt:lpstr>
      <vt:lpstr>Shuffling Rows</vt:lpstr>
      <vt:lpstr>Random Permutation</vt:lpstr>
      <vt:lpstr>Simulating Under the Null</vt:lpstr>
      <vt:lpstr>A/B Tests are Hypothesis Tests</vt:lpstr>
      <vt:lpstr>Percentiles</vt:lpstr>
      <vt:lpstr>Computing Percentiles</vt:lpstr>
      <vt:lpstr>The percentile Function</vt:lpstr>
      <vt:lpstr>Discussion Question</vt:lpstr>
      <vt:lpstr>Estimation </vt:lpstr>
      <vt:lpstr>Inference: Estimation</vt:lpstr>
      <vt:lpstr>Variability of the Estimate</vt:lpstr>
      <vt:lpstr>Where to Get Another Sample?</vt:lpstr>
      <vt:lpstr>The Bootstrap</vt:lpstr>
      <vt:lpstr>The Bootstrap</vt:lpstr>
      <vt:lpstr>Why the Bootstrap Works</vt:lpstr>
      <vt:lpstr>Why We Need the Bootstrap</vt:lpstr>
      <vt:lpstr>Key to Resampling</vt:lpstr>
      <vt:lpstr>95% Confidence Interval</vt:lpstr>
      <vt:lpstr>PowerPoint Presentation</vt:lpstr>
      <vt:lpstr>Use Methods Appropriately</vt:lpstr>
      <vt:lpstr>Can You Use a CI Like This?</vt:lpstr>
      <vt:lpstr>Is This What a CI Means?</vt:lpstr>
      <vt:lpstr>When Not to Use The Bootstrap</vt:lpstr>
      <vt:lpstr>To-do</vt:lpstr>
    </vt:vector>
  </TitlesOfParts>
  <Company>College of William and Mary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STA2002!</dc:title>
  <dc:creator>Anke</dc:creator>
  <cp:lastModifiedBy>Hu Hengnan</cp:lastModifiedBy>
  <cp:revision>374</cp:revision>
  <dcterms:created xsi:type="dcterms:W3CDTF">2018-08-30T02:14:46Z</dcterms:created>
  <dcterms:modified xsi:type="dcterms:W3CDTF">2023-02-11T03:48:40Z</dcterms:modified>
</cp:coreProperties>
</file>

<file path=docProps/thumbnail.jpeg>
</file>